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25.10.2016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25.10.2016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25.10.2016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25.10.2016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25.10.2016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25.10.2016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268760"/>
            <a:ext cx="8305800" cy="648072"/>
          </a:xfrm>
        </p:spPr>
        <p:txBody>
          <a:bodyPr/>
          <a:lstStyle/>
          <a:p>
            <a:r>
              <a:rPr lang="kk-KZ" sz="2800" b="1" dirty="0">
                <a:effectLst/>
                <a:latin typeface="Times New Roman" pitchFamily="18" charset="0"/>
                <a:cs typeface="Times New Roman" pitchFamily="18" charset="0"/>
              </a:rPr>
              <a:t>ОПРЕДЕЛЕНИЕ ОБЪЕМОВ ЗЕМЛЯНЫХ РАБОТ</a:t>
            </a:r>
            <a:r>
              <a:rPr lang="ru-RU" b="1" dirty="0">
                <a:effectLst/>
              </a:rPr>
              <a:t/>
            </a:r>
            <a:br>
              <a:rPr lang="ru-RU" b="1" dirty="0">
                <a:effectLst/>
              </a:rPr>
            </a:br>
            <a:endParaRPr lang="ru-RU" dirty="0"/>
          </a:p>
        </p:txBody>
      </p:sp>
      <p:pic>
        <p:nvPicPr>
          <p:cNvPr id="4" name="Рисунок 3" descr="http://hydrotechnics.ru/images/nov/c728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700808"/>
            <a:ext cx="5822442" cy="32369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201345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 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548680"/>
            <a:ext cx="5966460" cy="44577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467544" y="5157192"/>
            <a:ext cx="903649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Рис.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  Пространственная  геометрическая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фигура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,  характеризующая  часть земляного полотна дороги 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в виде насыпи)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4523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00336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ОПРЕДЕЛЕНИЕ РАЗМЕРОВ </a:t>
            </a:r>
            <a:r>
              <a:rPr lang="kk-KZ" sz="2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БОКОВЫХ </a:t>
            </a:r>
            <a:r>
              <a:rPr lang="ru-RU" sz="2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РЕЗЕРВОВ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6820" y="1556792"/>
            <a:ext cx="6995160" cy="309372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979984" y="4869160"/>
            <a:ext cx="74888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Рисунок 2 - Расчетная схема для определения средней высоты и ширины насыпи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4928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889844"/>
            <a:ext cx="8424936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800" b="1" dirty="0">
                <a:latin typeface="Times New Roman" pitchFamily="18" charset="0"/>
                <a:cs typeface="Times New Roman" pitchFamily="18" charset="0"/>
              </a:rPr>
              <a:t>Средняя высота насыпи определяется по </a:t>
            </a: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формуле: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800" b="1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kk-KZ" sz="2800" b="1" i="1" baseline="-25000" dirty="0">
                <a:latin typeface="Times New Roman" pitchFamily="18" charset="0"/>
                <a:cs typeface="Times New Roman" pitchFamily="18" charset="0"/>
              </a:rPr>
              <a:t>ср</a:t>
            </a:r>
            <a:r>
              <a:rPr lang="kk-KZ" sz="2800" b="1" i="1" dirty="0">
                <a:latin typeface="Times New Roman" pitchFamily="18" charset="0"/>
                <a:cs typeface="Times New Roman" pitchFamily="18" charset="0"/>
              </a:rPr>
              <a:t>=һ</a:t>
            </a:r>
            <a:r>
              <a:rPr lang="kk-KZ" sz="2800" b="1" i="1" baseline="-25000" dirty="0">
                <a:latin typeface="Times New Roman" pitchFamily="18" charset="0"/>
                <a:cs typeface="Times New Roman" pitchFamily="18" charset="0"/>
              </a:rPr>
              <a:t>з.п</a:t>
            </a:r>
            <a:r>
              <a:rPr lang="kk-KZ" sz="2800" b="1" i="1" dirty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kk-KZ" sz="2800" b="1" dirty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kk-KZ" sz="2800" b="1" i="1" dirty="0">
                <a:latin typeface="Times New Roman" pitchFamily="18" charset="0"/>
                <a:cs typeface="Times New Roman" pitchFamily="18" charset="0"/>
              </a:rPr>
              <a:t>z – һ</a:t>
            </a:r>
            <a:r>
              <a:rPr lang="kk-KZ" sz="2800" b="1" i="1" baseline="-25000" dirty="0">
                <a:latin typeface="Times New Roman" pitchFamily="18" charset="0"/>
                <a:cs typeface="Times New Roman" pitchFamily="18" charset="0"/>
              </a:rPr>
              <a:t>д.о</a:t>
            </a:r>
            <a:r>
              <a:rPr lang="kk-KZ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где </a:t>
            </a:r>
            <a:r>
              <a:rPr lang="kk-KZ" sz="2400" i="1" dirty="0">
                <a:latin typeface="Times New Roman" pitchFamily="18" charset="0"/>
                <a:cs typeface="Times New Roman" pitchFamily="18" charset="0"/>
              </a:rPr>
              <a:t>һ</a:t>
            </a:r>
            <a:r>
              <a:rPr lang="kk-KZ" sz="2400" i="1" baseline="-25000" dirty="0">
                <a:latin typeface="Times New Roman" pitchFamily="18" charset="0"/>
                <a:cs typeface="Times New Roman" pitchFamily="18" charset="0"/>
              </a:rPr>
              <a:t>з.п</a:t>
            </a:r>
            <a:r>
              <a:rPr lang="kk-KZ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– высота насыпи (по заданию);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kk-KZ" sz="2400" i="1" dirty="0" smtClean="0">
                <a:latin typeface="Times New Roman" pitchFamily="18" charset="0"/>
                <a:cs typeface="Times New Roman" pitchFamily="18" charset="0"/>
              </a:rPr>
              <a:t>һ</a:t>
            </a:r>
            <a:r>
              <a:rPr lang="kk-KZ" sz="2400" i="1" baseline="-25000" dirty="0" smtClean="0">
                <a:latin typeface="Times New Roman" pitchFamily="18" charset="0"/>
                <a:cs typeface="Times New Roman" pitchFamily="18" charset="0"/>
              </a:rPr>
              <a:t>д.о</a:t>
            </a:r>
            <a:r>
              <a:rPr lang="kk-KZ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– толщина дорожной одежды (по заданию);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kk-KZ" sz="2400" i="1" dirty="0" smtClean="0">
                <a:latin typeface="Times New Roman" pitchFamily="18" charset="0"/>
                <a:cs typeface="Times New Roman" pitchFamily="18" charset="0"/>
              </a:rPr>
              <a:t>z </a:t>
            </a:r>
            <a:r>
              <a:rPr lang="kk-KZ" sz="2400" i="1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толщина растительного слоя грунта, Δ</a:t>
            </a:r>
            <a:r>
              <a:rPr lang="kk-KZ" sz="2400" i="1" dirty="0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 = 0,25 м (принята условно).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800" b="1" dirty="0">
                <a:latin typeface="Times New Roman" pitchFamily="18" charset="0"/>
                <a:cs typeface="Times New Roman" pitchFamily="18" charset="0"/>
              </a:rPr>
              <a:t>Рассчитываем среднюю ширину насыпи поверху: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400" b="1" i="1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kk-KZ" sz="2400" b="1" i="1" baseline="-25000" dirty="0">
                <a:latin typeface="Times New Roman" pitchFamily="18" charset="0"/>
                <a:cs typeface="Times New Roman" pitchFamily="18" charset="0"/>
              </a:rPr>
              <a:t>ср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=В+2·</a:t>
            </a:r>
            <a:r>
              <a:rPr lang="kk-KZ" sz="2400" b="1" i="1" dirty="0">
                <a:latin typeface="Times New Roman" pitchFamily="18" charset="0"/>
                <a:cs typeface="Times New Roman" pitchFamily="18" charset="0"/>
              </a:rPr>
              <a:t>һ</a:t>
            </a:r>
            <a:r>
              <a:rPr lang="kk-KZ" sz="2400" b="1" i="1" baseline="-25000" dirty="0">
                <a:latin typeface="Times New Roman" pitchFamily="18" charset="0"/>
                <a:cs typeface="Times New Roman" pitchFamily="18" charset="0"/>
              </a:rPr>
              <a:t>д.о</a:t>
            </a:r>
            <a:r>
              <a:rPr lang="kk-KZ" sz="2400" b="1" i="1" dirty="0">
                <a:latin typeface="Times New Roman" pitchFamily="18" charset="0"/>
                <a:cs typeface="Times New Roman" pitchFamily="18" charset="0"/>
              </a:rPr>
              <a:t>·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m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где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нормативная ширина насыпи;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kk-KZ" sz="2400" i="1" dirty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 – заложение откосов насыпи.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9682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325" y="1196752"/>
            <a:ext cx="7043738" cy="340042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58750" y="5085531"/>
            <a:ext cx="79928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Рисунок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– Расчетная схема для определения размеров боковых резервов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862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Объект 1"/>
              <p:cNvSpPr>
                <a:spLocks noGrp="1"/>
              </p:cNvSpPr>
              <p:nvPr>
                <p:ph idx="1"/>
              </p:nvPr>
            </p:nvSpPr>
            <p:spPr>
              <a:xfrm>
                <a:off x="539552" y="332656"/>
                <a:ext cx="8229600" cy="6264696"/>
              </a:xfrm>
            </p:spPr>
            <p:txBody>
              <a:bodyPr>
                <a:normAutofit fontScale="77500" lnSpcReduction="20000"/>
              </a:bodyPr>
              <a:lstStyle/>
              <a:p>
                <a:pPr marL="0" indent="0">
                  <a:buNone/>
                </a:pPr>
                <a:r>
                  <a:rPr lang="kk-KZ" sz="3100" b="1" dirty="0">
                    <a:latin typeface="Times New Roman" pitchFamily="18" charset="0"/>
                    <a:cs typeface="Times New Roman" pitchFamily="18" charset="0"/>
                  </a:rPr>
                  <a:t>Размеры боковых резервов рассчитываем по формулам:</a:t>
                </a:r>
                <a:endParaRPr lang="ru-RU" sz="3100" b="1" dirty="0">
                  <a:latin typeface="Times New Roman" pitchFamily="18" charset="0"/>
                  <a:cs typeface="Times New Roman" pitchFamily="18" charset="0"/>
                </a:endParaRPr>
              </a:p>
              <a:p>
                <a:pPr marL="0" indent="0">
                  <a:buNone/>
                </a:pPr>
                <a:endParaRPr lang="kk-KZ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0" indent="0" algn="ctr">
                  <a:buNone/>
                </a:pPr>
                <a:endParaRPr lang="kk-KZ" dirty="0">
                  <a:latin typeface="Times New Roman" pitchFamily="18" charset="0"/>
                  <a:cs typeface="Times New Roman" pitchFamily="18" charset="0"/>
                </a:endParaRPr>
              </a:p>
              <a:p>
                <a:pPr marL="0" indent="0">
                  <a:buNone/>
                </a:pPr>
                <a:endParaRPr lang="kk-KZ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0" indent="0">
                  <a:buNone/>
                </a:pPr>
                <a:endParaRPr lang="kk-KZ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0" indent="0">
                  <a:buNone/>
                </a:pPr>
                <a:endParaRPr lang="kk-KZ" dirty="0">
                  <a:latin typeface="Times New Roman" pitchFamily="18" charset="0"/>
                  <a:cs typeface="Times New Roman" pitchFamily="18" charset="0"/>
                </a:endParaRPr>
              </a:p>
              <a:p>
                <a:pPr marL="0" indent="0">
                  <a:buNone/>
                </a:pPr>
                <a:r>
                  <a:rPr lang="kk-KZ" dirty="0" smtClean="0">
                    <a:latin typeface="Times New Roman" pitchFamily="18" charset="0"/>
                    <a:cs typeface="Times New Roman" pitchFamily="18" charset="0"/>
                  </a:rPr>
                  <a:t>где</a:t>
                </a:r>
                <a:r>
                  <a:rPr lang="kk-KZ" dirty="0">
                    <a:latin typeface="Times New Roman" pitchFamily="18" charset="0"/>
                    <a:cs typeface="Times New Roman" pitchFamily="18" charset="0"/>
                  </a:rPr>
                  <a:t>	</a:t>
                </a:r>
                <a:r>
                  <a:rPr lang="en-US" i="1" dirty="0">
                    <a:latin typeface="Times New Roman" pitchFamily="18" charset="0"/>
                    <a:cs typeface="Times New Roman" pitchFamily="18" charset="0"/>
                  </a:rPr>
                  <a:t>b</a:t>
                </a:r>
                <a:r>
                  <a:rPr lang="ru-RU" i="1" baseline="-25000" dirty="0">
                    <a:latin typeface="Times New Roman" pitchFamily="18" charset="0"/>
                    <a:cs typeface="Times New Roman" pitchFamily="18" charset="0"/>
                  </a:rPr>
                  <a:t>1 </a:t>
                </a:r>
                <a:r>
                  <a:rPr lang="kk-KZ" dirty="0">
                    <a:latin typeface="Times New Roman" pitchFamily="18" charset="0"/>
                    <a:cs typeface="Times New Roman" pitchFamily="18" charset="0"/>
                  </a:rPr>
                  <a:t>– ширина резерва поверху;</a:t>
                </a:r>
                <a:endParaRPr lang="ru-RU" dirty="0">
                  <a:latin typeface="Times New Roman" pitchFamily="18" charset="0"/>
                  <a:cs typeface="Times New Roman" pitchFamily="18" charset="0"/>
                </a:endParaRPr>
              </a:p>
              <a:p>
                <a:pPr marL="0" indent="0">
                  <a:buNone/>
                </a:pPr>
                <a:r>
                  <a:rPr lang="kk-KZ" i="1" dirty="0" smtClean="0">
                    <a:latin typeface="Times New Roman" pitchFamily="18" charset="0"/>
                    <a:cs typeface="Times New Roman" pitchFamily="18" charset="0"/>
                  </a:rPr>
                  <a:t>              </a:t>
                </a:r>
                <a:r>
                  <a:rPr lang="en-US" i="1" dirty="0" smtClean="0">
                    <a:latin typeface="Times New Roman" pitchFamily="18" charset="0"/>
                    <a:cs typeface="Times New Roman" pitchFamily="18" charset="0"/>
                  </a:rPr>
                  <a:t>b</a:t>
                </a:r>
                <a:r>
                  <a:rPr lang="ru-RU" i="1" baseline="-250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ru-RU" i="1" dirty="0">
                    <a:latin typeface="Times New Roman" pitchFamily="18" charset="0"/>
                    <a:cs typeface="Times New Roman" pitchFamily="18" charset="0"/>
                  </a:rPr>
                  <a:t> – </a:t>
                </a:r>
                <a:r>
                  <a:rPr lang="kk-KZ" dirty="0">
                    <a:latin typeface="Times New Roman" pitchFamily="18" charset="0"/>
                    <a:cs typeface="Times New Roman" pitchFamily="18" charset="0"/>
                  </a:rPr>
                  <a:t>ширина резерва </a:t>
                </a:r>
                <a:r>
                  <a:rPr lang="kk-KZ" dirty="0" smtClean="0">
                    <a:latin typeface="Times New Roman" pitchFamily="18" charset="0"/>
                    <a:cs typeface="Times New Roman" pitchFamily="18" charset="0"/>
                  </a:rPr>
                  <a:t>понизу;</a:t>
                </a:r>
                <a:endParaRPr lang="ru-RU" dirty="0">
                  <a:latin typeface="Times New Roman" pitchFamily="18" charset="0"/>
                  <a:cs typeface="Times New Roman" pitchFamily="18" charset="0"/>
                </a:endParaRPr>
              </a:p>
              <a:p>
                <a:pPr marL="0" indent="0">
                  <a:buNone/>
                </a:pPr>
                <a:r>
                  <a:rPr lang="kk-KZ" i="1" dirty="0" smtClean="0">
                    <a:latin typeface="Times New Roman" pitchFamily="18" charset="0"/>
                    <a:cs typeface="Times New Roman" pitchFamily="18" charset="0"/>
                  </a:rPr>
                  <a:t>              һ</a:t>
                </a:r>
                <a:r>
                  <a:rPr lang="kk-KZ" i="1" baseline="-25000" dirty="0" smtClean="0">
                    <a:latin typeface="Times New Roman" pitchFamily="18" charset="0"/>
                    <a:cs typeface="Times New Roman" pitchFamily="18" charset="0"/>
                  </a:rPr>
                  <a:t>0</a:t>
                </a:r>
                <a:r>
                  <a:rPr lang="kk-KZ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kk-KZ" dirty="0">
                    <a:latin typeface="Times New Roman" pitchFamily="18" charset="0"/>
                    <a:cs typeface="Times New Roman" pitchFamily="18" charset="0"/>
                  </a:rPr>
                  <a:t>– средняя глубина </a:t>
                </a:r>
                <a:r>
                  <a:rPr lang="kk-KZ" dirty="0" smtClean="0">
                    <a:latin typeface="Times New Roman" pitchFamily="18" charset="0"/>
                    <a:cs typeface="Times New Roman" pitchFamily="18" charset="0"/>
                  </a:rPr>
                  <a:t>резерва;</a:t>
                </a:r>
                <a:endParaRPr lang="ru-RU" dirty="0">
                  <a:latin typeface="Times New Roman" pitchFamily="18" charset="0"/>
                  <a:cs typeface="Times New Roman" pitchFamily="18" charset="0"/>
                </a:endParaRPr>
              </a:p>
              <a:p>
                <a:pPr marL="0" indent="0">
                  <a:buNone/>
                </a:pPr>
                <a:r>
                  <a:rPr lang="kk-KZ" i="1" dirty="0" smtClean="0">
                    <a:latin typeface="Times New Roman" pitchFamily="18" charset="0"/>
                    <a:cs typeface="Times New Roman" pitchFamily="18" charset="0"/>
                  </a:rPr>
                  <a:t>             т</a:t>
                </a:r>
                <a:r>
                  <a:rPr lang="kk-KZ" b="1" dirty="0">
                    <a:latin typeface="Times New Roman" pitchFamily="18" charset="0"/>
                    <a:cs typeface="Times New Roman" pitchFamily="18" charset="0"/>
                  </a:rPr>
                  <a:t>, </a:t>
                </a:r>
                <a:r>
                  <a:rPr lang="kk-KZ" i="1" dirty="0">
                    <a:latin typeface="Times New Roman" pitchFamily="18" charset="0"/>
                    <a:cs typeface="Times New Roman" pitchFamily="18" charset="0"/>
                  </a:rPr>
                  <a:t>п</a:t>
                </a:r>
                <a:r>
                  <a:rPr lang="kk-KZ" dirty="0">
                    <a:latin typeface="Times New Roman" pitchFamily="18" charset="0"/>
                    <a:cs typeface="Times New Roman" pitchFamily="18" charset="0"/>
                  </a:rPr>
                  <a:t> – заложение откосов насыпи и резервов;</a:t>
                </a:r>
                <a:endParaRPr lang="ru-RU" dirty="0">
                  <a:latin typeface="Times New Roman" pitchFamily="18" charset="0"/>
                  <a:cs typeface="Times New Roman" pitchFamily="18" charset="0"/>
                </a:endParaRPr>
              </a:p>
              <a:p>
                <a:pPr marL="0" indent="0">
                  <a:buNone/>
                </a:pPr>
                <a:r>
                  <a:rPr lang="kk-KZ" i="1" dirty="0" smtClean="0">
                    <a:latin typeface="Times New Roman" pitchFamily="18" charset="0"/>
                    <a:cs typeface="Times New Roman" pitchFamily="18" charset="0"/>
                  </a:rPr>
                  <a:t>             </a:t>
                </a:r>
                <a:r>
                  <a:rPr lang="en-US" i="1" dirty="0" smtClean="0">
                    <a:latin typeface="Times New Roman" pitchFamily="18" charset="0"/>
                    <a:cs typeface="Times New Roman" pitchFamily="18" charset="0"/>
                  </a:rPr>
                  <a:t>W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kk-KZ" dirty="0">
                    <a:latin typeface="Times New Roman" pitchFamily="18" charset="0"/>
                    <a:cs typeface="Times New Roman" pitchFamily="18" charset="0"/>
                  </a:rPr>
                  <a:t>– площадь поперечного сечения резерва.</a:t>
                </a:r>
                <a:endParaRPr lang="ru-RU" dirty="0">
                  <a:latin typeface="Times New Roman" pitchFamily="18" charset="0"/>
                  <a:cs typeface="Times New Roman" pitchFamily="18" charset="0"/>
                </a:endParaRPr>
              </a:p>
              <a:p>
                <a:pPr marL="0" indent="0">
                  <a:buNone/>
                </a:pPr>
                <a:endParaRPr lang="ru-RU" dirty="0">
                  <a:latin typeface="Times New Roman" pitchFamily="18" charset="0"/>
                  <a:cs typeface="Times New Roman" pitchFamily="18" charset="0"/>
                </a:endParaRPr>
              </a:p>
              <a:p>
                <a:pPr marL="0" indent="0">
                  <a:buNone/>
                </a:pPr>
                <a:r>
                  <a:rPr lang="kk-KZ" sz="3100" b="1" dirty="0">
                    <a:latin typeface="Times New Roman" pitchFamily="18" charset="0"/>
                    <a:cs typeface="Times New Roman" pitchFamily="18" charset="0"/>
                  </a:rPr>
                  <a:t>Площадь поперечного сечения резерва рассчитывается:</a:t>
                </a:r>
                <a:endParaRPr lang="ru-RU" sz="3100" b="1" dirty="0">
                  <a:latin typeface="Times New Roman" pitchFamily="18" charset="0"/>
                  <a:cs typeface="Times New Roman" pitchFamily="18" charset="0"/>
                </a:endParaRPr>
              </a:p>
              <a:p>
                <a:pPr marL="0" indent="0">
                  <a:buNone/>
                </a:pPr>
                <a:endParaRPr lang="ru-RU" dirty="0">
                  <a:latin typeface="Times New Roman" pitchFamily="18" charset="0"/>
                  <a:cs typeface="Times New Roman" pitchFamily="18" charset="0"/>
                </a:endParaRPr>
              </a:p>
              <a:p>
                <a:pPr marL="0" indent="0" algn="ctr">
                  <a:buNone/>
                </a:pPr>
                <a:r>
                  <a:rPr lang="en-US" sz="3100" b="1" i="1" dirty="0">
                    <a:latin typeface="Times New Roman" pitchFamily="18" charset="0"/>
                    <a:cs typeface="Times New Roman" pitchFamily="18" charset="0"/>
                  </a:rPr>
                  <a:t>W=(</a:t>
                </a:r>
                <a:r>
                  <a:rPr lang="kk-KZ" sz="3100" b="1" i="1" dirty="0">
                    <a:latin typeface="Times New Roman" pitchFamily="18" charset="0"/>
                    <a:cs typeface="Times New Roman" pitchFamily="18" charset="0"/>
                  </a:rPr>
                  <a:t>В</a:t>
                </a:r>
                <a:r>
                  <a:rPr lang="kk-KZ" sz="3100" b="1" i="1" baseline="-25000" dirty="0">
                    <a:latin typeface="Times New Roman" pitchFamily="18" charset="0"/>
                    <a:cs typeface="Times New Roman" pitchFamily="18" charset="0"/>
                  </a:rPr>
                  <a:t>ср</a:t>
                </a:r>
                <a:r>
                  <a:rPr lang="kk-KZ" sz="3100" b="1" i="1" dirty="0">
                    <a:latin typeface="Times New Roman" pitchFamily="18" charset="0"/>
                    <a:cs typeface="Times New Roman" pitchFamily="18" charset="0"/>
                  </a:rPr>
                  <a:t>+</a:t>
                </a:r>
                <a:r>
                  <a:rPr lang="en-US" sz="3100" b="1" i="1" dirty="0" err="1">
                    <a:latin typeface="Times New Roman" pitchFamily="18" charset="0"/>
                    <a:cs typeface="Times New Roman" pitchFamily="18" charset="0"/>
                  </a:rPr>
                  <a:t>mh</a:t>
                </a:r>
                <a:r>
                  <a:rPr lang="kk-KZ" sz="3100" b="1" i="1" baseline="-25000" dirty="0">
                    <a:latin typeface="Times New Roman" pitchFamily="18" charset="0"/>
                    <a:cs typeface="Times New Roman" pitchFamily="18" charset="0"/>
                  </a:rPr>
                  <a:t>ср</a:t>
                </a:r>
                <a:r>
                  <a:rPr lang="kk-KZ" sz="3100" b="1" i="1" dirty="0">
                    <a:latin typeface="Times New Roman" pitchFamily="18" charset="0"/>
                    <a:cs typeface="Times New Roman" pitchFamily="18" charset="0"/>
                  </a:rPr>
                  <a:t>)·һ</a:t>
                </a:r>
                <a:r>
                  <a:rPr lang="kk-KZ" sz="3100" b="1" i="1" baseline="-25000" dirty="0">
                    <a:latin typeface="Times New Roman" pitchFamily="18" charset="0"/>
                    <a:cs typeface="Times New Roman" pitchFamily="18" charset="0"/>
                  </a:rPr>
                  <a:t>ср</a:t>
                </a:r>
                <a:r>
                  <a:rPr lang="kk-KZ" sz="3100" b="1" i="1" dirty="0">
                    <a:latin typeface="Times New Roman" pitchFamily="18" charset="0"/>
                    <a:cs typeface="Times New Roman" pitchFamily="18" charset="0"/>
                  </a:rPr>
                  <a:t>·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ru-RU" sz="3100" b="1" i="1"/>
                        </m:ctrlPr>
                      </m:sSubSupPr>
                      <m:e>
                        <m:r>
                          <a:rPr lang="en-US" sz="3100" b="1" i="1"/>
                          <m:t>𝑲</m:t>
                        </m:r>
                      </m:e>
                      <m:sub>
                        <m:r>
                          <a:rPr lang="kk-KZ" sz="3100" b="1" i="1"/>
                          <m:t>у</m:t>
                        </m:r>
                      </m:sub>
                      <m:sup>
                        <m:r>
                          <a:rPr lang="kk-KZ" sz="3100" b="1" i="1"/>
                          <m:t>отн</m:t>
                        </m:r>
                      </m:sup>
                    </m:sSubSup>
                  </m:oMath>
                </a14:m>
                <a:endParaRPr lang="ru-RU" sz="3100" b="1" dirty="0">
                  <a:latin typeface="Times New Roman" pitchFamily="18" charset="0"/>
                  <a:cs typeface="Times New Roman" pitchFamily="18" charset="0"/>
                </a:endParaRPr>
              </a:p>
              <a:p>
                <a:pPr marL="0" indent="0">
                  <a:buNone/>
                </a:pPr>
                <a:r>
                  <a:rPr lang="kk-KZ" dirty="0" smtClean="0">
                    <a:latin typeface="Times New Roman" pitchFamily="18" charset="0"/>
                    <a:cs typeface="Times New Roman" pitchFamily="18" charset="0"/>
                  </a:rPr>
                  <a:t>где</a:t>
                </a:r>
                <a:r>
                  <a:rPr lang="kk-KZ" dirty="0">
                    <a:latin typeface="Times New Roman" pitchFamily="18" charset="0"/>
                    <a:cs typeface="Times New Roman" pitchFamily="18" charset="0"/>
                  </a:rPr>
                  <a:t>	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ru-RU" i="1"/>
                        </m:ctrlPr>
                      </m:sSubSupPr>
                      <m:e>
                        <m:r>
                          <a:rPr lang="en-US" i="1"/>
                          <m:t>𝐾</m:t>
                        </m:r>
                      </m:e>
                      <m:sub>
                        <m:r>
                          <a:rPr lang="kk-KZ" i="1"/>
                          <m:t>у</m:t>
                        </m:r>
                      </m:sub>
                      <m:sup>
                        <m:r>
                          <a:rPr lang="kk-KZ" i="1"/>
                          <m:t>отн</m:t>
                        </m:r>
                      </m:sup>
                    </m:sSubSup>
                  </m:oMath>
                </a14:m>
                <a:r>
                  <a:rPr lang="kk-KZ" dirty="0">
                    <a:latin typeface="Times New Roman" pitchFamily="18" charset="0"/>
                    <a:cs typeface="Times New Roman" pitchFamily="18" charset="0"/>
                  </a:rPr>
                  <a:t> – коэффициент относительного уплотнения грунта, назначается согласно СНиП РК 3.03-09-2006</a:t>
                </a:r>
                <a:r>
                  <a:rPr lang="kk-KZ" baseline="30000" dirty="0">
                    <a:latin typeface="Times New Roman" pitchFamily="18" charset="0"/>
                    <a:cs typeface="Times New Roman" pitchFamily="18" charset="0"/>
                  </a:rPr>
                  <a:t>*</a:t>
                </a:r>
                <a:r>
                  <a:rPr lang="kk-KZ" dirty="0">
                    <a:latin typeface="Times New Roman" pitchFamily="18" charset="0"/>
                    <a:cs typeface="Times New Roman" pitchFamily="18" charset="0"/>
                  </a:rPr>
                  <a:t> (приложение 3 таблица П.3.14).</a:t>
                </a:r>
                <a:endParaRPr lang="ru-RU" dirty="0">
                  <a:latin typeface="Times New Roman" pitchFamily="18" charset="0"/>
                  <a:cs typeface="Times New Roman" pitchFamily="18" charset="0"/>
                </a:endParaRPr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>
          <p:sp>
            <p:nvSpPr>
              <p:cNvPr id="2" name="Объект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9552" y="332656"/>
                <a:ext cx="8229600" cy="6264696"/>
              </a:xfrm>
              <a:blipFill rotWithShape="1">
                <a:blip r:embed="rId2"/>
                <a:stretch>
                  <a:fillRect l="-1185" t="-1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3877" y="764697"/>
            <a:ext cx="2092643" cy="1411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774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632" y="664124"/>
            <a:ext cx="6996138" cy="3481874"/>
          </a:xfrm>
          <a:prstGeom prst="rect">
            <a:avLst/>
          </a:prstGeom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2486590"/>
              </p:ext>
            </p:extLst>
          </p:nvPr>
        </p:nvGraphicFramePr>
        <p:xfrm>
          <a:off x="2359025" y="4581128"/>
          <a:ext cx="4730750" cy="1239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Формула" r:id="rId4" imgW="1828800" imgH="444240" progId="Equation.3">
                  <p:embed/>
                </p:oleObj>
              </mc:Choice>
              <mc:Fallback>
                <p:oleObj name="Формула" r:id="rId4" imgW="1828800" imgH="4442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9025" y="4581128"/>
                        <a:ext cx="4730750" cy="123983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87185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21</TotalTime>
  <Words>49</Words>
  <Application>Microsoft Office PowerPoint</Application>
  <PresentationFormat>Экран (4:3)</PresentationFormat>
  <Paragraphs>35</Paragraphs>
  <Slides>7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9" baseType="lpstr">
      <vt:lpstr>Бумажная</vt:lpstr>
      <vt:lpstr>Microsoft Equation 3.0</vt:lpstr>
      <vt:lpstr>ОПРЕДЕЛЕНИЕ ОБЪЕМОВ ЗЕМЛЯНЫХ РАБОТ </vt:lpstr>
      <vt:lpstr>Презентация PowerPoint</vt:lpstr>
      <vt:lpstr>ОПРЕДЕЛЕНИЕ РАЗМЕРОВ БОКОВЫХ РЕЗЕРВОВ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ОПРЕДЕЛЕНИЕ ОБЪЕМОВ ЗЕМЛЯНЫХ РАБОТ </dc:title>
  <dc:creator>Админ</dc:creator>
  <cp:lastModifiedBy>Админ</cp:lastModifiedBy>
  <cp:revision>4</cp:revision>
  <dcterms:created xsi:type="dcterms:W3CDTF">2016-10-25T12:09:10Z</dcterms:created>
  <dcterms:modified xsi:type="dcterms:W3CDTF">2016-10-25T12:41:26Z</dcterms:modified>
</cp:coreProperties>
</file>